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 txBox="1"/>
          <p:nvPr/>
        </p:nvSpPr>
        <p:spPr>
          <a:xfrm>
            <a:off x="5099946" y="287099"/>
            <a:ext cx="9966247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Neural Network Models Presentation</a:t>
            </a:r>
          </a:p>
        </p:txBody>
      </p:sp>
      <p:sp>
        <p:nvSpPr>
          <p:cNvPr id="121" name="Text 1"/>
          <p:cNvSpPr txBox="1"/>
          <p:nvPr/>
        </p:nvSpPr>
        <p:spPr>
          <a:xfrm>
            <a:off x="10550361" y="7518020"/>
            <a:ext cx="3910976" cy="344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9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Παπαδόπουλος Παναγιώτης 10697</a:t>
            </a:r>
          </a:p>
        </p:txBody>
      </p:sp>
      <p:sp>
        <p:nvSpPr>
          <p:cNvPr id="122" name="Εργασία"/>
          <p:cNvSpPr txBox="1"/>
          <p:nvPr/>
        </p:nvSpPr>
        <p:spPr>
          <a:xfrm>
            <a:off x="5896003" y="1635176"/>
            <a:ext cx="1133707" cy="3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/>
            </a:pPr>
            <a:r>
              <a:t>Εργασία </a:t>
            </a:r>
            <a14:m>
              <m:oMath>
                <m:s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e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sup>
                </m:sSup>
              </m:oMath>
            </a14:m>
          </a:p>
        </p:txBody>
      </p:sp>
      <p:sp>
        <p:nvSpPr>
          <p:cNvPr id="123" name="Εργασία"/>
          <p:cNvSpPr txBox="1"/>
          <p:nvPr/>
        </p:nvSpPr>
        <p:spPr>
          <a:xfrm>
            <a:off x="9148386" y="1672572"/>
            <a:ext cx="1133707" cy="3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/>
            </a:pPr>
            <a:r>
              <a:t>Εργασία </a:t>
            </a:r>
            <a14:m>
              <m:oMath>
                <m:s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sup>
                </m:sSup>
              </m:oMath>
            </a14:m>
          </a:p>
        </p:txBody>
      </p:sp>
      <p:sp>
        <p:nvSpPr>
          <p:cNvPr id="124" name="Εργασία"/>
          <p:cNvSpPr txBox="1"/>
          <p:nvPr/>
        </p:nvSpPr>
        <p:spPr>
          <a:xfrm>
            <a:off x="12607664" y="1659872"/>
            <a:ext cx="1133707" cy="3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u="sng"/>
            </a:pPr>
            <a:r>
              <a:t>Εργασία </a:t>
            </a:r>
            <a14:m>
              <m:oMath>
                <m:s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e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sup>
                </m:sSup>
              </m:oMath>
            </a14:m>
          </a:p>
        </p:txBody>
      </p:sp>
      <p:pic>
        <p:nvPicPr>
          <p:cNvPr id="12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1139" y="2554971"/>
            <a:ext cx="500017" cy="50001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iny-imagenet…"/>
          <p:cNvSpPr txBox="1"/>
          <p:nvPr/>
        </p:nvSpPr>
        <p:spPr>
          <a:xfrm>
            <a:off x="5977693" y="2346358"/>
            <a:ext cx="1773305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 algn="just">
              <a:buSzPct val="100000"/>
              <a:buChar char="•"/>
            </a:pPr>
            <a:r>
              <a:t>tiny-imagenet</a:t>
            </a:r>
          </a:p>
          <a:p>
            <a:pPr marL="180473" indent="-180473" algn="just">
              <a:buSzPct val="100000"/>
              <a:buChar char="•"/>
            </a:pPr>
            <a:r>
              <a:t>110.000 εικόνες</a:t>
            </a:r>
          </a:p>
          <a:p>
            <a:pPr marL="180473" indent="-180473" algn="just">
              <a:buSzPct val="100000"/>
              <a:buChar char="•"/>
            </a:pPr>
            <a:r>
              <a:t>200 κλάσεις</a:t>
            </a:r>
          </a:p>
        </p:txBody>
      </p:sp>
      <p:pic>
        <p:nvPicPr>
          <p:cNvPr id="1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7950" t="28362" r="27950" b="34847"/>
          <a:stretch>
            <a:fillRect/>
          </a:stretch>
        </p:blipFill>
        <p:spPr>
          <a:xfrm>
            <a:off x="5197236" y="3867874"/>
            <a:ext cx="727681" cy="60708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Συνελικτικό Νευρωνικό Δίκτυο"/>
          <p:cNvSpPr txBox="1"/>
          <p:nvPr/>
        </p:nvSpPr>
        <p:spPr>
          <a:xfrm>
            <a:off x="6144628" y="3867874"/>
            <a:ext cx="185825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Συνελικτικό Νευρωνικό Δίκτυο</a:t>
            </a:r>
          </a:p>
        </p:txBody>
      </p:sp>
      <p:pic>
        <p:nvPicPr>
          <p:cNvPr id="12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8304" t="19593" r="18304" b="19593"/>
          <a:stretch>
            <a:fillRect/>
          </a:stretch>
        </p:blipFill>
        <p:spPr>
          <a:xfrm>
            <a:off x="5272444" y="5156225"/>
            <a:ext cx="577388" cy="59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Κατηγοριοποίηση εικόνων"/>
          <p:cNvSpPr txBox="1"/>
          <p:nvPr/>
        </p:nvSpPr>
        <p:spPr>
          <a:xfrm>
            <a:off x="6215851" y="5084589"/>
            <a:ext cx="185825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Κατηγοριοποίηση εικόνων</a:t>
            </a:r>
          </a:p>
        </p:txBody>
      </p:sp>
      <p:pic>
        <p:nvPicPr>
          <p:cNvPr id="1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795" y="2567670"/>
            <a:ext cx="500017" cy="50001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ifar-10…"/>
          <p:cNvSpPr txBox="1"/>
          <p:nvPr/>
        </p:nvSpPr>
        <p:spPr>
          <a:xfrm>
            <a:off x="9254348" y="2359058"/>
            <a:ext cx="1657442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 algn="just">
              <a:buSzPct val="100000"/>
              <a:buChar char="•"/>
            </a:pPr>
            <a:r>
              <a:t>Cifar-10</a:t>
            </a:r>
          </a:p>
          <a:p>
            <a:pPr marL="180473" indent="-180473" algn="just">
              <a:buSzPct val="100000"/>
              <a:buChar char="•"/>
            </a:pPr>
            <a:r>
              <a:t>60.000 εικόνες</a:t>
            </a:r>
          </a:p>
          <a:p>
            <a:pPr marL="180473" indent="-180473" algn="just">
              <a:buSzPct val="100000"/>
              <a:buChar char="•"/>
            </a:pPr>
            <a:r>
              <a:t>10 κλάσεις</a:t>
            </a:r>
          </a:p>
        </p:txBody>
      </p:sp>
      <p:pic>
        <p:nvPicPr>
          <p:cNvPr id="1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7950" t="28362" r="27950" b="34847"/>
          <a:stretch>
            <a:fillRect/>
          </a:stretch>
        </p:blipFill>
        <p:spPr>
          <a:xfrm>
            <a:off x="8473892" y="3876858"/>
            <a:ext cx="727681" cy="6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Μηχανή Διανυσμάτων Στήριξης"/>
          <p:cNvSpPr txBox="1"/>
          <p:nvPr/>
        </p:nvSpPr>
        <p:spPr>
          <a:xfrm>
            <a:off x="9375047" y="3721824"/>
            <a:ext cx="2025934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Μηχανή Διανυσμάτων Στήριξης</a:t>
            </a:r>
          </a:p>
        </p:txBody>
      </p:sp>
      <p:pic>
        <p:nvPicPr>
          <p:cNvPr id="13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8304" t="19593" r="18304" b="19593"/>
          <a:stretch>
            <a:fillRect/>
          </a:stretch>
        </p:blipFill>
        <p:spPr>
          <a:xfrm>
            <a:off x="8549099" y="5156224"/>
            <a:ext cx="577388" cy="590839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Κατηγοριοποίηση εικόνων"/>
          <p:cNvSpPr txBox="1"/>
          <p:nvPr/>
        </p:nvSpPr>
        <p:spPr>
          <a:xfrm>
            <a:off x="9395387" y="5084589"/>
            <a:ext cx="185825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Κατηγοριοποίηση εικόνων</a:t>
            </a:r>
          </a:p>
        </p:txBody>
      </p:sp>
      <p:pic>
        <p:nvPicPr>
          <p:cNvPr id="1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1171" y="2554970"/>
            <a:ext cx="500017" cy="5000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NIST &amp; HASYv2…"/>
          <p:cNvSpPr txBox="1"/>
          <p:nvPr/>
        </p:nvSpPr>
        <p:spPr>
          <a:xfrm>
            <a:off x="12279963" y="2346358"/>
            <a:ext cx="1960647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 algn="just">
              <a:buSzPct val="100000"/>
              <a:buChar char="•"/>
            </a:pPr>
            <a:r>
              <a:t>MNIST &amp; HASYv2</a:t>
            </a:r>
          </a:p>
          <a:p>
            <a:pPr marL="180473" indent="-180473" algn="just">
              <a:buSzPct val="100000"/>
              <a:buChar char="•"/>
            </a:pPr>
            <a:r>
              <a:t>50.000 &amp; 25.000 εικόνες</a:t>
            </a:r>
          </a:p>
        </p:txBody>
      </p:sp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7950" t="28362" r="27950" b="34847"/>
          <a:stretch>
            <a:fillRect/>
          </a:stretch>
        </p:blipFill>
        <p:spPr>
          <a:xfrm>
            <a:off x="11447268" y="3855174"/>
            <a:ext cx="727681" cy="60708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Κωδικοποιητής - Αποκωδικοποιητής"/>
          <p:cNvSpPr txBox="1"/>
          <p:nvPr/>
        </p:nvSpPr>
        <p:spPr>
          <a:xfrm>
            <a:off x="12432759" y="3855174"/>
            <a:ext cx="1960648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Κωδικοποιητής - Αποκωδικοποιητής</a:t>
            </a:r>
          </a:p>
        </p:txBody>
      </p:sp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18304" t="19593" r="18304" b="19593"/>
          <a:stretch>
            <a:fillRect/>
          </a:stretch>
        </p:blipFill>
        <p:spPr>
          <a:xfrm>
            <a:off x="11522475" y="5143524"/>
            <a:ext cx="577388" cy="590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Παραγωγή εικόνων"/>
          <p:cNvSpPr txBox="1"/>
          <p:nvPr/>
        </p:nvSpPr>
        <p:spPr>
          <a:xfrm>
            <a:off x="12483956" y="5071889"/>
            <a:ext cx="185825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Παραγωγή εικόνων</a:t>
            </a:r>
          </a:p>
        </p:txBody>
      </p:sp>
      <p:pic>
        <p:nvPicPr>
          <p:cNvPr id="143" name="IMG_7310.PNG" descr="IMG_7310.PNG"/>
          <p:cNvPicPr>
            <a:picLocks noChangeAspect="1"/>
          </p:cNvPicPr>
          <p:nvPr/>
        </p:nvPicPr>
        <p:blipFill>
          <a:blip r:embed="rId5">
            <a:extLst/>
          </a:blip>
          <a:srcRect l="19034" t="9903" r="19034" b="9903"/>
          <a:stretch>
            <a:fillRect/>
          </a:stretch>
        </p:blipFill>
        <p:spPr>
          <a:xfrm>
            <a:off x="5288716" y="6208469"/>
            <a:ext cx="544981" cy="705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GB format…"/>
          <p:cNvSpPr txBox="1"/>
          <p:nvPr/>
        </p:nvSpPr>
        <p:spPr>
          <a:xfrm>
            <a:off x="6136806" y="6240012"/>
            <a:ext cx="1858254" cy="642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RGB format</a:t>
            </a:r>
          </a:p>
          <a:p>
            <a:pPr marL="180473" indent="-180473">
              <a:buSzPct val="100000"/>
              <a:buChar char="•"/>
            </a:pP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64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64</m:t>
                </m:r>
              </m:oMath>
            </a14:m>
            <a:r>
              <a:t> εικόνες</a:t>
            </a:r>
          </a:p>
        </p:txBody>
      </p:sp>
      <p:pic>
        <p:nvPicPr>
          <p:cNvPr id="145" name="IMG_7310.PNG" descr="IMG_7310.PNG"/>
          <p:cNvPicPr>
            <a:picLocks noChangeAspect="1"/>
          </p:cNvPicPr>
          <p:nvPr/>
        </p:nvPicPr>
        <p:blipFill>
          <a:blip r:embed="rId5">
            <a:extLst/>
          </a:blip>
          <a:srcRect l="19034" t="9903" r="19034" b="9903"/>
          <a:stretch>
            <a:fillRect/>
          </a:stretch>
        </p:blipFill>
        <p:spPr>
          <a:xfrm>
            <a:off x="8565316" y="6155255"/>
            <a:ext cx="544981" cy="705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GB format…"/>
          <p:cNvSpPr txBox="1"/>
          <p:nvPr/>
        </p:nvSpPr>
        <p:spPr>
          <a:xfrm>
            <a:off x="9395387" y="6219544"/>
            <a:ext cx="1858254" cy="64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RGB format</a:t>
            </a:r>
          </a:p>
          <a:p>
            <a:pPr marL="180473" indent="-180473">
              <a:buSzPct val="100000"/>
              <a:buChar char="•"/>
            </a:pP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32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32</m:t>
                </m:r>
              </m:oMath>
            </a14:m>
            <a:r>
              <a:t> εικόνες</a:t>
            </a:r>
          </a:p>
        </p:txBody>
      </p:sp>
      <p:pic>
        <p:nvPicPr>
          <p:cNvPr id="147" name="IMG_7310.PNG" descr="IMG_7310.PNG"/>
          <p:cNvPicPr>
            <a:picLocks noChangeAspect="1"/>
          </p:cNvPicPr>
          <p:nvPr/>
        </p:nvPicPr>
        <p:blipFill>
          <a:blip r:embed="rId5">
            <a:extLst/>
          </a:blip>
          <a:srcRect l="19034" t="9903" r="19034" b="9903"/>
          <a:stretch>
            <a:fillRect/>
          </a:stretch>
        </p:blipFill>
        <p:spPr>
          <a:xfrm>
            <a:off x="11531687" y="6142555"/>
            <a:ext cx="544981" cy="70567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reyscale format…"/>
          <p:cNvSpPr txBox="1"/>
          <p:nvPr/>
        </p:nvSpPr>
        <p:spPr>
          <a:xfrm>
            <a:off x="12354642" y="6029040"/>
            <a:ext cx="2116882" cy="93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Greyscale format</a:t>
            </a:r>
          </a:p>
          <a:p>
            <a:pPr marL="180473" indent="-180473">
              <a:buSzPct val="100000"/>
              <a:buChar char="•"/>
            </a:pP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28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28</m:t>
                </m:r>
              </m:oMath>
            </a14:m>
            <a:r>
              <a:t> εικόνες</a:t>
            </a:r>
          </a:p>
          <a:p>
            <a:pPr marL="180473" indent="-180473">
              <a:buSzPct val="100000"/>
              <a:buChar char="•"/>
            </a:pPr>
            <a:r>
              <a:t>Μαύρο φόντο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4744636" y="1096664"/>
            <a:ext cx="996624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47909" t="202" r="27248" b="202"/>
          <a:stretch>
            <a:fillRect/>
          </a:stretch>
        </p:blipFill>
        <p:spPr>
          <a:xfrm>
            <a:off x="-232010" y="-107656"/>
            <a:ext cx="5055268" cy="844472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Ç"/>
          <p:cNvSpPr/>
          <p:nvPr/>
        </p:nvSpPr>
        <p:spPr>
          <a:xfrm rot="16200000">
            <a:off x="-1692466" y="4301683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Triangle"/>
          <p:cNvSpPr/>
          <p:nvPr/>
        </p:nvSpPr>
        <p:spPr>
          <a:xfrm>
            <a:off x="8831729" y="-66899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6" name="Text 0"/>
          <p:cNvSpPr txBox="1"/>
          <p:nvPr/>
        </p:nvSpPr>
        <p:spPr>
          <a:xfrm>
            <a:off x="457200" y="368300"/>
            <a:ext cx="13499127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Arithmetic Output Prediction - Results and Performance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7838202" y="2758104"/>
            <a:ext cx="6105517" cy="1232980"/>
            <a:chOff x="0" y="0"/>
            <a:chExt cx="6105516" cy="1232979"/>
          </a:xfrm>
        </p:grpSpPr>
        <p:sp>
          <p:nvSpPr>
            <p:cNvPr id="367" name="Shape 7"/>
            <p:cNvSpPr/>
            <p:nvPr/>
          </p:nvSpPr>
          <p:spPr>
            <a:xfrm>
              <a:off x="0" y="0"/>
              <a:ext cx="5466535" cy="1232980"/>
            </a:xfrm>
            <a:prstGeom prst="roundRect">
              <a:avLst>
                <a:gd name="adj" fmla="val 277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8" name="Text 4"/>
            <p:cNvSpPr txBox="1"/>
            <p:nvPr/>
          </p:nvSpPr>
          <p:spPr>
            <a:xfrm>
              <a:off x="197355" y="436659"/>
              <a:ext cx="5908162" cy="697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Συνολικός Χρόνος Εκπαίδευσης: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47</m:t>
                  </m:r>
                </m:oMath>
              </a14:m>
              <a:r>
                <a:t> ώρες</a:t>
              </a:r>
            </a:p>
            <a:p>
              <a:pPr lvl="1"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Χρόνος Εκπαίδευσης Τελικού Μοντέλου: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1.5</m:t>
                  </m:r>
                </m:oMath>
              </a14:m>
              <a:r>
                <a:t> ώρα</a:t>
              </a:r>
            </a:p>
          </p:txBody>
        </p:sp>
        <p:sp>
          <p:nvSpPr>
            <p:cNvPr id="369" name="Text 3"/>
            <p:cNvSpPr txBox="1"/>
            <p:nvPr/>
          </p:nvSpPr>
          <p:spPr>
            <a:xfrm>
              <a:off x="518622" y="126154"/>
              <a:ext cx="1687794" cy="337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Training Time</a:t>
              </a:r>
            </a:p>
          </p:txBody>
        </p:sp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403" y="88940"/>
              <a:ext cx="411520" cy="41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2" name="Shape 7"/>
          <p:cNvSpPr/>
          <p:nvPr/>
        </p:nvSpPr>
        <p:spPr>
          <a:xfrm>
            <a:off x="9827916" y="1262227"/>
            <a:ext cx="4762921" cy="1385814"/>
          </a:xfrm>
          <a:prstGeom prst="roundRect">
            <a:avLst>
              <a:gd name="adj" fmla="val 2752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3" name="Text 1"/>
          <p:cNvSpPr txBox="1"/>
          <p:nvPr/>
        </p:nvSpPr>
        <p:spPr>
          <a:xfrm>
            <a:off x="10521826" y="1366726"/>
            <a:ext cx="668449" cy="37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Loss</a:t>
            </a:r>
          </a:p>
        </p:txBody>
      </p:sp>
      <p:sp>
        <p:nvSpPr>
          <p:cNvPr id="374" name="Text 2"/>
          <p:cNvSpPr txBox="1"/>
          <p:nvPr/>
        </p:nvSpPr>
        <p:spPr>
          <a:xfrm>
            <a:off x="10080219" y="1788124"/>
            <a:ext cx="4452879" cy="83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ts val="2800"/>
              </a:lnSpc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Το Generative μοντέλο είχε επίτευξη απώλειας επικύρωσης </a:t>
            </a:r>
            <a14:m>
              <m:oMath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0.12</m:t>
                </m:r>
              </m:oMath>
            </a14:m>
          </a:p>
        </p:txBody>
      </p:sp>
      <p:pic>
        <p:nvPicPr>
          <p:cNvPr id="37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47947" y="1354715"/>
            <a:ext cx="403189" cy="3826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Ç"/>
          <p:cNvSpPr/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719442" y="2019472"/>
            <a:ext cx="6112341" cy="1602779"/>
            <a:chOff x="0" y="0"/>
            <a:chExt cx="6112339" cy="1602778"/>
          </a:xfrm>
        </p:grpSpPr>
        <p:sp>
          <p:nvSpPr>
            <p:cNvPr id="377" name="Shape 7"/>
            <p:cNvSpPr/>
            <p:nvPr/>
          </p:nvSpPr>
          <p:spPr>
            <a:xfrm>
              <a:off x="0" y="0"/>
              <a:ext cx="6112340" cy="1602779"/>
            </a:xfrm>
            <a:prstGeom prst="roundRect">
              <a:avLst>
                <a:gd name="adj" fmla="val 213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78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1519" y="108489"/>
              <a:ext cx="58293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9" name="Ενδεικτική Έξοδος του Δικτύου"/>
            <p:cNvSpPr txBox="1"/>
            <p:nvPr/>
          </p:nvSpPr>
          <p:spPr>
            <a:xfrm>
              <a:off x="1568596" y="1238883"/>
              <a:ext cx="297514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Ενδεικτική Έξοδος του Δικτύου</a:t>
              </a: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444076" y="4570209"/>
            <a:ext cx="8458201" cy="3562655"/>
            <a:chOff x="0" y="0"/>
            <a:chExt cx="8458200" cy="3562653"/>
          </a:xfrm>
        </p:grpSpPr>
        <p:pic>
          <p:nvPicPr>
            <p:cNvPr id="381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458200" cy="316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Απώλεια Συνολική &amp; για κάθε Έξοδο"/>
            <p:cNvSpPr txBox="1"/>
            <p:nvPr/>
          </p:nvSpPr>
          <p:spPr>
            <a:xfrm>
              <a:off x="2741526" y="3229566"/>
              <a:ext cx="347989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Απώλεια Συνολική &amp; για κάθε Έξοδο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0"/>
          <p:cNvSpPr txBox="1"/>
          <p:nvPr/>
        </p:nvSpPr>
        <p:spPr>
          <a:xfrm>
            <a:off x="5998293" y="205774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Conclusions and Comments</a:t>
            </a:r>
          </a:p>
        </p:txBody>
      </p:sp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6106" t="0" r="33072" b="0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"/>
          <p:cNvSpPr/>
          <p:nvPr/>
        </p:nvSpPr>
        <p:spPr>
          <a:xfrm rot="16200000">
            <a:off x="-916239" y="3926879"/>
            <a:ext cx="12964518" cy="375842"/>
          </a:xfrm>
          <a:prstGeom prst="rect">
            <a:avLst/>
          </a:prstGeom>
          <a:solidFill>
            <a:srgbClr val="576C8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9" name="Shape 1"/>
          <p:cNvSpPr/>
          <p:nvPr/>
        </p:nvSpPr>
        <p:spPr>
          <a:xfrm>
            <a:off x="5984055" y="1501035"/>
            <a:ext cx="4217250" cy="1969249"/>
          </a:xfrm>
          <a:prstGeom prst="roundRect">
            <a:avLst>
              <a:gd name="adj" fmla="val 1728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Text 2"/>
          <p:cNvSpPr txBox="1"/>
          <p:nvPr/>
        </p:nvSpPr>
        <p:spPr>
          <a:xfrm>
            <a:off x="6469502" y="1596284"/>
            <a:ext cx="154912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Classification</a:t>
            </a:r>
          </a:p>
        </p:txBody>
      </p:sp>
      <p:sp>
        <p:nvSpPr>
          <p:cNvPr id="391" name="Text 3"/>
          <p:cNvSpPr txBox="1"/>
          <p:nvPr/>
        </p:nvSpPr>
        <p:spPr>
          <a:xfrm>
            <a:off x="6062986" y="1989106"/>
            <a:ext cx="4217250" cy="1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25% Ευστοχία για κατηγοριοποίηση 200 Κλάσεων με χρήση CNN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37% Ευστοχία για Κατηγοριοποίηση 10 Κλάσεων με χρήση SVM</a:t>
            </a:r>
          </a:p>
        </p:txBody>
      </p:sp>
      <p:pic>
        <p:nvPicPr>
          <p:cNvPr id="39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23802" t="14814" r="23802" b="37898"/>
          <a:stretch>
            <a:fillRect/>
          </a:stretch>
        </p:blipFill>
        <p:spPr>
          <a:xfrm>
            <a:off x="6045419" y="1578927"/>
            <a:ext cx="375989" cy="3655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7" name="Group"/>
          <p:cNvGrpSpPr/>
          <p:nvPr/>
        </p:nvGrpSpPr>
        <p:grpSpPr>
          <a:xfrm>
            <a:off x="10510350" y="1483060"/>
            <a:ext cx="3496564" cy="1720901"/>
            <a:chOff x="0" y="0"/>
            <a:chExt cx="3496563" cy="1720899"/>
          </a:xfrm>
        </p:grpSpPr>
        <p:sp>
          <p:nvSpPr>
            <p:cNvPr id="393" name="Shape 4"/>
            <p:cNvSpPr/>
            <p:nvPr/>
          </p:nvSpPr>
          <p:spPr>
            <a:xfrm>
              <a:off x="0" y="0"/>
              <a:ext cx="3496564" cy="1720900"/>
            </a:xfrm>
            <a:prstGeom prst="roundRect">
              <a:avLst>
                <a:gd name="adj" fmla="val 197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Text 5"/>
            <p:cNvSpPr txBox="1"/>
            <p:nvPr/>
          </p:nvSpPr>
          <p:spPr>
            <a:xfrm>
              <a:off x="623649" y="88356"/>
              <a:ext cx="2021844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Image Generation</a:t>
              </a:r>
            </a:p>
          </p:txBody>
        </p:sp>
        <p:sp>
          <p:nvSpPr>
            <p:cNvPr id="395" name="Text 6"/>
            <p:cNvSpPr txBox="1"/>
            <p:nvPr/>
          </p:nvSpPr>
          <p:spPr>
            <a:xfrm>
              <a:off x="116236" y="544946"/>
              <a:ext cx="3041214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Ολική Απώλεια 0.125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Ψηφία Κατανοητά από Άνθρωπο και Μηχανή</a:t>
              </a:r>
            </a:p>
          </p:txBody>
        </p:sp>
        <p:pic>
          <p:nvPicPr>
            <p:cNvPr id="396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3854" t="14664" r="13854" b="14664"/>
            <a:stretch>
              <a:fillRect/>
            </a:stretch>
          </p:blipFill>
          <p:spPr>
            <a:xfrm>
              <a:off x="136201" y="86664"/>
              <a:ext cx="376005" cy="367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8" name="Shape 7"/>
          <p:cNvSpPr/>
          <p:nvPr/>
        </p:nvSpPr>
        <p:spPr>
          <a:xfrm>
            <a:off x="5977951" y="3778033"/>
            <a:ext cx="6575393" cy="3845686"/>
          </a:xfrm>
          <a:prstGeom prst="roundRect">
            <a:avLst>
              <a:gd name="adj" fmla="val 874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9" name="Text 8"/>
          <p:cNvSpPr txBox="1"/>
          <p:nvPr/>
        </p:nvSpPr>
        <p:spPr>
          <a:xfrm>
            <a:off x="6652060" y="3919309"/>
            <a:ext cx="2226252" cy="3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700"/>
              </a:lnSpc>
              <a:defRPr sz="22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What to improve</a:t>
            </a:r>
          </a:p>
        </p:txBody>
      </p:sp>
      <p:sp>
        <p:nvSpPr>
          <p:cNvPr id="400" name="Text 9"/>
          <p:cNvSpPr txBox="1"/>
          <p:nvPr/>
        </p:nvSpPr>
        <p:spPr>
          <a:xfrm>
            <a:off x="6065394" y="4392760"/>
            <a:ext cx="6385892" cy="3167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Επέκταση των προ-εκπαιδευμένων Δικτύων μέσω Transfer Learning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Πειραματισμός με προηγμένες Τεχνικές Κανονικοποίησης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Επέκταση συνόλων δεδομένων μέσω Ενίσχυσης Εικόνων (Image Augmentation)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Πειραματισμός με διαφορετικές Τεχνικές Μείωσης Διαστάσεων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Χρήση Αρχιτεκτονικής GAN για Παραγωγή Εικόνων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Βελτίωση της ταξινόμησης των τελεστών μέσω βελτιστοποίησης του βάρους απώλειας για κάθε τελεστή</a:t>
            </a:r>
          </a:p>
        </p:txBody>
      </p:sp>
      <p:pic>
        <p:nvPicPr>
          <p:cNvPr id="40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56157" y="3900898"/>
            <a:ext cx="371377" cy="371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381000" y="241300"/>
            <a:ext cx="7946401" cy="140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CNN for Image Classification of 200 Classes - Overview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3990951" y="2502566"/>
            <a:ext cx="3334841" cy="1400934"/>
            <a:chOff x="0" y="0"/>
            <a:chExt cx="3334839" cy="1400932"/>
          </a:xfrm>
        </p:grpSpPr>
        <p:sp>
          <p:nvSpPr>
            <p:cNvPr id="154" name="Shape 7"/>
            <p:cNvSpPr/>
            <p:nvPr/>
          </p:nvSpPr>
          <p:spPr>
            <a:xfrm>
              <a:off x="0" y="0"/>
              <a:ext cx="3334840" cy="1400933"/>
            </a:xfrm>
            <a:prstGeom prst="roundRect">
              <a:avLst>
                <a:gd name="adj" fmla="val 2455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Text 3"/>
            <p:cNvSpPr txBox="1"/>
            <p:nvPr/>
          </p:nvSpPr>
          <p:spPr>
            <a:xfrm>
              <a:off x="605754" y="110806"/>
              <a:ext cx="866181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Metrics</a:t>
              </a:r>
            </a:p>
          </p:txBody>
        </p:sp>
        <p:sp>
          <p:nvSpPr>
            <p:cNvPr id="156" name="Text 2"/>
            <p:cNvSpPr txBox="1"/>
            <p:nvPr/>
          </p:nvSpPr>
          <p:spPr>
            <a:xfrm>
              <a:off x="193445" y="506283"/>
              <a:ext cx="3105478" cy="694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Μεγιστοποίηση Ευστοχίας 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Ελαχιστοποίηση Απώλειας</a:t>
              </a:r>
            </a:p>
          </p:txBody>
        </p:sp>
        <p:pic>
          <p:nvPicPr>
            <p:cNvPr id="157" name="IMG_7313.PNG" descr="IMG_731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1745" y="110806"/>
              <a:ext cx="338577" cy="338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6749" t="269" r="31974" b="269"/>
          <a:stretch>
            <a:fillRect/>
          </a:stretch>
        </p:blipFill>
        <p:spPr>
          <a:xfrm>
            <a:off x="8478322" y="-105371"/>
            <a:ext cx="6227058" cy="8440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 rot="16200000">
            <a:off x="2169697" y="4745098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5" name="Group"/>
          <p:cNvGrpSpPr/>
          <p:nvPr/>
        </p:nvGrpSpPr>
        <p:grpSpPr>
          <a:xfrm>
            <a:off x="323648" y="2019852"/>
            <a:ext cx="3303447" cy="1882701"/>
            <a:chOff x="0" y="0"/>
            <a:chExt cx="3303446" cy="1882700"/>
          </a:xfrm>
        </p:grpSpPr>
        <p:sp>
          <p:nvSpPr>
            <p:cNvPr id="161" name="Shape 7"/>
            <p:cNvSpPr/>
            <p:nvPr/>
          </p:nvSpPr>
          <p:spPr>
            <a:xfrm>
              <a:off x="0" y="0"/>
              <a:ext cx="3199066" cy="1882701"/>
            </a:xfrm>
            <a:prstGeom prst="roundRect">
              <a:avLst>
                <a:gd name="adj" fmla="val 182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Text 1"/>
            <p:cNvSpPr txBox="1"/>
            <p:nvPr/>
          </p:nvSpPr>
          <p:spPr>
            <a:xfrm>
              <a:off x="578969" y="116189"/>
              <a:ext cx="850491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Dataset</a:t>
              </a:r>
            </a:p>
          </p:txBody>
        </p:sp>
        <p:sp>
          <p:nvSpPr>
            <p:cNvPr id="163" name="Text 2"/>
            <p:cNvSpPr txBox="1"/>
            <p:nvPr/>
          </p:nvSpPr>
          <p:spPr>
            <a:xfrm>
              <a:off x="197969" y="634466"/>
              <a:ext cx="3105478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100.000 εικόνες εκπαίδευσης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5.000 εικόνες validation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5.000 εικόνες ελέγχου</a:t>
              </a:r>
            </a:p>
          </p:txBody>
        </p:sp>
        <p:pic>
          <p:nvPicPr>
            <p:cNvPr id="164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69855" y="69776"/>
              <a:ext cx="431404" cy="431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"/>
          <p:cNvGrpSpPr/>
          <p:nvPr/>
        </p:nvGrpSpPr>
        <p:grpSpPr>
          <a:xfrm>
            <a:off x="327833" y="4102652"/>
            <a:ext cx="4087369" cy="1882701"/>
            <a:chOff x="0" y="0"/>
            <a:chExt cx="4087367" cy="1882700"/>
          </a:xfrm>
        </p:grpSpPr>
        <p:sp>
          <p:nvSpPr>
            <p:cNvPr id="166" name="Shape 7"/>
            <p:cNvSpPr/>
            <p:nvPr/>
          </p:nvSpPr>
          <p:spPr>
            <a:xfrm>
              <a:off x="0" y="0"/>
              <a:ext cx="4086813" cy="1882701"/>
            </a:xfrm>
            <a:prstGeom prst="roundRect">
              <a:avLst>
                <a:gd name="adj" fmla="val 182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Text 3"/>
            <p:cNvSpPr txBox="1"/>
            <p:nvPr/>
          </p:nvSpPr>
          <p:spPr>
            <a:xfrm>
              <a:off x="745719" y="146610"/>
              <a:ext cx="1098787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Objective</a:t>
              </a:r>
            </a:p>
          </p:txBody>
        </p:sp>
        <p:sp>
          <p:nvSpPr>
            <p:cNvPr id="168" name="Text 4"/>
            <p:cNvSpPr txBox="1"/>
            <p:nvPr/>
          </p:nvSpPr>
          <p:spPr>
            <a:xfrm>
              <a:off x="299959" y="705643"/>
              <a:ext cx="3787409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Εκπαίδευση ενός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t> από την αρχή για την κατηγοριοποίηση των εικόνων εισόδου σε 200 κλάσεις</a:t>
              </a:r>
            </a:p>
          </p:txBody>
        </p:sp>
        <p:pic>
          <p:nvPicPr>
            <p:cNvPr id="169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5831" y="66561"/>
              <a:ext cx="512764" cy="52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Shape 7"/>
          <p:cNvSpPr/>
          <p:nvPr/>
        </p:nvSpPr>
        <p:spPr>
          <a:xfrm>
            <a:off x="4687804" y="4083571"/>
            <a:ext cx="3448797" cy="3460044"/>
          </a:xfrm>
          <a:prstGeom prst="roundRect">
            <a:avLst>
              <a:gd name="adj" fmla="val 997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Text 3"/>
          <p:cNvSpPr txBox="1"/>
          <p:nvPr/>
        </p:nvSpPr>
        <p:spPr>
          <a:xfrm>
            <a:off x="5650157" y="4254291"/>
            <a:ext cx="62961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173" name="Text 2"/>
          <p:cNvSpPr txBox="1"/>
          <p:nvPr/>
        </p:nvSpPr>
        <p:spPr>
          <a:xfrm>
            <a:off x="5085954" y="4919103"/>
            <a:ext cx="3105479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Python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Keras Deep Learning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Datasets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Numpy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Matplotlib</a:t>
            </a:r>
          </a:p>
        </p:txBody>
      </p:sp>
      <p:pic>
        <p:nvPicPr>
          <p:cNvPr id="174" name="PNG image.PNG" descr="PNG 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71036" y="5540039"/>
            <a:ext cx="338139" cy="338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0" t="0" r="74033" b="0"/>
          <a:stretch>
            <a:fillRect/>
          </a:stretch>
        </p:blipFill>
        <p:spPr>
          <a:xfrm>
            <a:off x="5208311" y="6022923"/>
            <a:ext cx="431265" cy="38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77108" y="4171034"/>
            <a:ext cx="608804" cy="52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19077" y="4984422"/>
            <a:ext cx="442056" cy="43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32969" y="6508436"/>
            <a:ext cx="414273" cy="420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46860" y="7035642"/>
            <a:ext cx="414273" cy="4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6749" t="269" r="31974" b="269"/>
          <a:stretch>
            <a:fillRect/>
          </a:stretch>
        </p:blipFill>
        <p:spPr>
          <a:xfrm>
            <a:off x="8478322" y="-105371"/>
            <a:ext cx="6227058" cy="844039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riangle"/>
          <p:cNvSpPr/>
          <p:nvPr/>
        </p:nvSpPr>
        <p:spPr>
          <a:xfrm>
            <a:off x="8471976" y="-346671"/>
            <a:ext cx="8332955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3" name="Text 0"/>
          <p:cNvSpPr txBox="1"/>
          <p:nvPr/>
        </p:nvSpPr>
        <p:spPr>
          <a:xfrm>
            <a:off x="381000" y="237950"/>
            <a:ext cx="13042821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CNN for Image Classification - Model and Parameters</a:t>
            </a:r>
          </a:p>
        </p:txBody>
      </p:sp>
      <p:sp>
        <p:nvSpPr>
          <p:cNvPr id="184" name="Shape 7"/>
          <p:cNvSpPr/>
          <p:nvPr/>
        </p:nvSpPr>
        <p:spPr>
          <a:xfrm>
            <a:off x="466206" y="1932212"/>
            <a:ext cx="5919159" cy="2645323"/>
          </a:xfrm>
          <a:prstGeom prst="roundRect">
            <a:avLst>
              <a:gd name="adj" fmla="val 1300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Text 2"/>
          <p:cNvSpPr txBox="1"/>
          <p:nvPr/>
        </p:nvSpPr>
        <p:spPr>
          <a:xfrm>
            <a:off x="630392" y="2522784"/>
            <a:ext cx="5659882" cy="215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Convolutional Layer, 32 filters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Convolutional Layer, 32 filters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Convolutional Layer, 64 filters</a:t>
            </a: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Max Pooling Layer, 2x2 pool size, 1x1 stride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Dense Layer, 128 neurons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Output Layer, 200 neurons, Softmax activation function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558165" y="2000724"/>
            <a:ext cx="2932593" cy="517127"/>
            <a:chOff x="0" y="0"/>
            <a:chExt cx="2932592" cy="517125"/>
          </a:xfrm>
        </p:grpSpPr>
        <p:sp>
          <p:nvSpPr>
            <p:cNvPr id="186" name="Text 1"/>
            <p:cNvSpPr txBox="1"/>
            <p:nvPr/>
          </p:nvSpPr>
          <p:spPr>
            <a:xfrm>
              <a:off x="580931" y="87462"/>
              <a:ext cx="2351662" cy="342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Model Architecture</a:t>
              </a:r>
            </a:p>
          </p:txBody>
        </p:sp>
        <p:pic>
          <p:nvPicPr>
            <p:cNvPr id="18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0966" cy="517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Shape 7"/>
          <p:cNvSpPr/>
          <p:nvPr/>
        </p:nvSpPr>
        <p:spPr>
          <a:xfrm>
            <a:off x="6734609" y="1356117"/>
            <a:ext cx="4256056" cy="3797513"/>
          </a:xfrm>
          <a:prstGeom prst="roundRect">
            <a:avLst>
              <a:gd name="adj" fmla="val 906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Text 4"/>
          <p:cNvSpPr txBox="1"/>
          <p:nvPr/>
        </p:nvSpPr>
        <p:spPr>
          <a:xfrm>
            <a:off x="6989202" y="2064572"/>
            <a:ext cx="3958462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3x3 filter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2x2 stride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valid padding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ReLU activation function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0.0005 Learning Rate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32 Batch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Adam Optimizer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30 Epochs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Sparse Categorical Crossentropy Loss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6829885" y="1432594"/>
            <a:ext cx="1885821" cy="1339037"/>
            <a:chOff x="0" y="0"/>
            <a:chExt cx="1885820" cy="1339035"/>
          </a:xfrm>
        </p:grpSpPr>
        <p:sp>
          <p:nvSpPr>
            <p:cNvPr id="191" name="Text 3"/>
            <p:cNvSpPr/>
            <p:nvPr/>
          </p:nvSpPr>
          <p:spPr>
            <a:xfrm>
              <a:off x="615820" y="6903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Hyperparameters</a:t>
              </a:r>
            </a:p>
          </p:txBody>
        </p:sp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0959" cy="476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Shape 7"/>
          <p:cNvSpPr/>
          <p:nvPr/>
        </p:nvSpPr>
        <p:spPr>
          <a:xfrm>
            <a:off x="5405620" y="5762673"/>
            <a:ext cx="4256055" cy="1385814"/>
          </a:xfrm>
          <a:prstGeom prst="roundRect">
            <a:avLst>
              <a:gd name="adj" fmla="val 2482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Text 3"/>
          <p:cNvSpPr txBox="1"/>
          <p:nvPr/>
        </p:nvSpPr>
        <p:spPr>
          <a:xfrm>
            <a:off x="5799752" y="6644653"/>
            <a:ext cx="3775455" cy="37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85436" indent="-185436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Κανονικοποίηση τιμών πίξελ σε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endParaRPr sz="1849"/>
          </a:p>
        </p:txBody>
      </p:sp>
      <p:grpSp>
        <p:nvGrpSpPr>
          <p:cNvPr id="198" name="Group"/>
          <p:cNvGrpSpPr/>
          <p:nvPr/>
        </p:nvGrpSpPr>
        <p:grpSpPr>
          <a:xfrm>
            <a:off x="5508742" y="5922900"/>
            <a:ext cx="2004357" cy="1379781"/>
            <a:chOff x="0" y="0"/>
            <a:chExt cx="2004356" cy="1379779"/>
          </a:xfrm>
        </p:grpSpPr>
        <p:sp>
          <p:nvSpPr>
            <p:cNvPr id="196" name="Text 3"/>
            <p:cNvSpPr/>
            <p:nvPr/>
          </p:nvSpPr>
          <p:spPr>
            <a:xfrm>
              <a:off x="734356" y="10977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Workflow</a:t>
              </a:r>
            </a:p>
          </p:txBody>
        </p:sp>
        <p:pic>
          <p:nvPicPr>
            <p:cNvPr id="197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9475" cy="558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Rectangle"/>
          <p:cNvSpPr/>
          <p:nvPr/>
        </p:nvSpPr>
        <p:spPr>
          <a:xfrm rot="18900000">
            <a:off x="5755780" y="4306460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6" name="Group"/>
          <p:cNvGrpSpPr/>
          <p:nvPr/>
        </p:nvGrpSpPr>
        <p:grpSpPr>
          <a:xfrm>
            <a:off x="266352" y="5244114"/>
            <a:ext cx="4170053" cy="1942242"/>
            <a:chOff x="0" y="0"/>
            <a:chExt cx="4170052" cy="1942240"/>
          </a:xfrm>
        </p:grpSpPr>
        <p:sp>
          <p:nvSpPr>
            <p:cNvPr id="200" name="Shape 7"/>
            <p:cNvSpPr/>
            <p:nvPr/>
          </p:nvSpPr>
          <p:spPr>
            <a:xfrm>
              <a:off x="0" y="0"/>
              <a:ext cx="4170053" cy="1942241"/>
            </a:xfrm>
            <a:prstGeom prst="roundRect">
              <a:avLst>
                <a:gd name="adj" fmla="val 1771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Text 1"/>
            <p:cNvSpPr txBox="1"/>
            <p:nvPr/>
          </p:nvSpPr>
          <p:spPr>
            <a:xfrm>
              <a:off x="831122" y="304759"/>
              <a:ext cx="1517887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Development</a:t>
              </a:r>
            </a:p>
          </p:txBody>
        </p:sp>
        <p:sp>
          <p:nvSpPr>
            <p:cNvPr id="202" name="Text 2"/>
            <p:cNvSpPr txBox="1"/>
            <p:nvPr/>
          </p:nvSpPr>
          <p:spPr>
            <a:xfrm>
              <a:off x="193193" y="885150"/>
              <a:ext cx="3958462" cy="908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Εκπαιδεύτηκαν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43</m:t>
                  </m:r>
                </m:oMath>
              </a14:m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a14:m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Ελέγχθηκαν 13 υπερ-παράμετροι </a:t>
              </a:r>
            </a:p>
          </p:txBody>
        </p:sp>
        <p:pic>
          <p:nvPicPr>
            <p:cNvPr id="20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7451" y="129375"/>
              <a:ext cx="665086" cy="583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pasted-movie.png" descr="pasted-movi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8564" y="873450"/>
              <a:ext cx="407465" cy="411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pasted-movie.png" descr="pasted-movi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6142" y="1445677"/>
              <a:ext cx="312309" cy="338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6749" t="269" r="31974" b="269"/>
          <a:stretch>
            <a:fillRect/>
          </a:stretch>
        </p:blipFill>
        <p:spPr>
          <a:xfrm>
            <a:off x="8478322" y="-105371"/>
            <a:ext cx="6227058" cy="844039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riangle"/>
          <p:cNvSpPr/>
          <p:nvPr/>
        </p:nvSpPr>
        <p:spPr>
          <a:xfrm>
            <a:off x="8468107" y="-346671"/>
            <a:ext cx="8362224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0" name="Shape 7"/>
          <p:cNvSpPr/>
          <p:nvPr/>
        </p:nvSpPr>
        <p:spPr>
          <a:xfrm>
            <a:off x="7157039" y="1358900"/>
            <a:ext cx="5739520" cy="1385814"/>
          </a:xfrm>
          <a:prstGeom prst="roundRect">
            <a:avLst>
              <a:gd name="adj" fmla="val 2482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Shape 7"/>
          <p:cNvSpPr/>
          <p:nvPr/>
        </p:nvSpPr>
        <p:spPr>
          <a:xfrm>
            <a:off x="161864" y="1360452"/>
            <a:ext cx="6244710" cy="1095064"/>
          </a:xfrm>
          <a:prstGeom prst="roundRect">
            <a:avLst>
              <a:gd name="adj" fmla="val 3141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Text 2"/>
          <p:cNvSpPr txBox="1"/>
          <p:nvPr/>
        </p:nvSpPr>
        <p:spPr>
          <a:xfrm>
            <a:off x="403976" y="1955102"/>
            <a:ext cx="6244710" cy="341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Το CNN μοντέλο είχε επίτευξη ευστοχίας ελέγχου </a:t>
            </a:r>
            <a14:m>
              <m:oMath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25.04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%</m:t>
                </m:r>
              </m:oMath>
            </a14:m>
          </a:p>
        </p:txBody>
      </p:sp>
      <p:sp>
        <p:nvSpPr>
          <p:cNvPr id="213" name="Text 1"/>
          <p:cNvSpPr txBox="1"/>
          <p:nvPr/>
        </p:nvSpPr>
        <p:spPr>
          <a:xfrm>
            <a:off x="664858" y="1505247"/>
            <a:ext cx="1082961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Accuracy</a:t>
            </a:r>
          </a:p>
        </p:txBody>
      </p:sp>
      <p:sp>
        <p:nvSpPr>
          <p:cNvPr id="214" name="Text 0"/>
          <p:cNvSpPr txBox="1"/>
          <p:nvPr/>
        </p:nvSpPr>
        <p:spPr>
          <a:xfrm>
            <a:off x="381000" y="241300"/>
            <a:ext cx="13042821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CNN for Image Classification - Results and Performance</a:t>
            </a:r>
          </a:p>
        </p:txBody>
      </p:sp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470" t="0" r="5566" b="0"/>
          <a:stretch>
            <a:fillRect/>
          </a:stretch>
        </p:blipFill>
        <p:spPr>
          <a:xfrm>
            <a:off x="536105" y="4001546"/>
            <a:ext cx="7722161" cy="399925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4"/>
          <p:cNvSpPr txBox="1"/>
          <p:nvPr/>
        </p:nvSpPr>
        <p:spPr>
          <a:xfrm>
            <a:off x="7433589" y="1866900"/>
            <a:ext cx="5493625" cy="69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Συνολικός Χρόνος Εκπαίδευσης: </a:t>
            </a:r>
            <a14:m>
              <m:oMath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7</m:t>
                </m:r>
              </m:oMath>
            </a14:m>
            <a:r>
              <a:t> ώρες</a:t>
            </a:r>
          </a:p>
          <a:p>
            <a:pPr>
              <a:lnSpc>
                <a:spcPts val="2800"/>
              </a:lnSpc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Χρόνος Εκπαίδευσης Τελικού Μοντέλου: </a:t>
            </a:r>
            <a14:m>
              <m:oMath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20</m:t>
                </m:r>
              </m:oMath>
            </a14:m>
            <a:r>
              <a:t> λεπτά</a:t>
            </a:r>
          </a:p>
        </p:txBody>
      </p:sp>
      <p:sp>
        <p:nvSpPr>
          <p:cNvPr id="217" name="Text 3"/>
          <p:cNvSpPr txBox="1"/>
          <p:nvPr/>
        </p:nvSpPr>
        <p:spPr>
          <a:xfrm>
            <a:off x="7823001" y="1469682"/>
            <a:ext cx="1609974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Training Time</a:t>
            </a:r>
          </a:p>
        </p:txBody>
      </p:sp>
      <p:sp>
        <p:nvSpPr>
          <p:cNvPr id="218" name="Rectangle"/>
          <p:cNvSpPr/>
          <p:nvPr/>
        </p:nvSpPr>
        <p:spPr>
          <a:xfrm rot="18900000">
            <a:off x="5768480" y="4293760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872" y="1467868"/>
            <a:ext cx="413335" cy="4133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161864" y="2595986"/>
            <a:ext cx="6472264" cy="931029"/>
            <a:chOff x="0" y="0"/>
            <a:chExt cx="6472263" cy="931027"/>
          </a:xfrm>
        </p:grpSpPr>
        <p:sp>
          <p:nvSpPr>
            <p:cNvPr id="220" name="Shape 7"/>
            <p:cNvSpPr/>
            <p:nvPr/>
          </p:nvSpPr>
          <p:spPr>
            <a:xfrm>
              <a:off x="0" y="0"/>
              <a:ext cx="6244710" cy="931028"/>
            </a:xfrm>
            <a:prstGeom prst="roundRect">
              <a:avLst>
                <a:gd name="adj" fmla="val 3694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Text 1"/>
            <p:cNvSpPr txBox="1"/>
            <p:nvPr/>
          </p:nvSpPr>
          <p:spPr>
            <a:xfrm>
              <a:off x="625842" y="48431"/>
              <a:ext cx="540532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Loss</a:t>
              </a:r>
            </a:p>
          </p:txBody>
        </p:sp>
        <p:sp>
          <p:nvSpPr>
            <p:cNvPr id="222" name="Text 2"/>
            <p:cNvSpPr txBox="1"/>
            <p:nvPr/>
          </p:nvSpPr>
          <p:spPr>
            <a:xfrm>
              <a:off x="227554" y="474310"/>
              <a:ext cx="6244710" cy="341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Το CNN μοντέλο είχε επίτευξη απώλειας ελέγχου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3.5363</m:t>
                  </m:r>
                </m:oMath>
              </a14:m>
            </a:p>
          </p:txBody>
        </p:sp>
        <p:pic>
          <p:nvPicPr>
            <p:cNvPr id="223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8256" y="83415"/>
              <a:ext cx="363639" cy="345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19571" y="1422400"/>
            <a:ext cx="413335" cy="41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0"/>
          <p:cNvSpPr txBox="1"/>
          <p:nvPr/>
        </p:nvSpPr>
        <p:spPr>
          <a:xfrm>
            <a:off x="6483389" y="341458"/>
            <a:ext cx="7556422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SVM for CIFAR-10 Image Classification - Overview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9966276" y="2753821"/>
            <a:ext cx="3543410" cy="1256989"/>
            <a:chOff x="0" y="0"/>
            <a:chExt cx="3543409" cy="1256987"/>
          </a:xfrm>
        </p:grpSpPr>
        <p:sp>
          <p:nvSpPr>
            <p:cNvPr id="228" name="Shape 7"/>
            <p:cNvSpPr/>
            <p:nvPr/>
          </p:nvSpPr>
          <p:spPr>
            <a:xfrm>
              <a:off x="0" y="0"/>
              <a:ext cx="3536971" cy="1256988"/>
            </a:xfrm>
            <a:prstGeom prst="roundRect">
              <a:avLst>
                <a:gd name="adj" fmla="val 2736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Text 3"/>
            <p:cNvSpPr txBox="1"/>
            <p:nvPr/>
          </p:nvSpPr>
          <p:spPr>
            <a:xfrm>
              <a:off x="697841" y="212647"/>
              <a:ext cx="866181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Metrics</a:t>
              </a:r>
            </a:p>
          </p:txBody>
        </p:sp>
        <p:sp>
          <p:nvSpPr>
            <p:cNvPr id="230" name="Text 2"/>
            <p:cNvSpPr txBox="1"/>
            <p:nvPr/>
          </p:nvSpPr>
          <p:spPr>
            <a:xfrm>
              <a:off x="437932" y="765764"/>
              <a:ext cx="3105478" cy="338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Μεγιστοποίηση Ευστοχίας </a:t>
              </a:r>
            </a:p>
          </p:txBody>
        </p:sp>
        <p:pic>
          <p:nvPicPr>
            <p:cNvPr id="231" name="IMG_7313.PNG" descr="IMG_731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832" y="212647"/>
              <a:ext cx="338577" cy="33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7572" t="0" r="12309" b="0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Ç"/>
          <p:cNvSpPr/>
          <p:nvPr/>
        </p:nvSpPr>
        <p:spPr>
          <a:xfrm rot="16200000">
            <a:off x="-792549" y="4400124"/>
            <a:ext cx="12964518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9477502" y="4430032"/>
            <a:ext cx="4068223" cy="1865663"/>
            <a:chOff x="0" y="0"/>
            <a:chExt cx="4068221" cy="1865661"/>
          </a:xfrm>
        </p:grpSpPr>
        <p:sp>
          <p:nvSpPr>
            <p:cNvPr id="235" name="Shape 7"/>
            <p:cNvSpPr/>
            <p:nvPr/>
          </p:nvSpPr>
          <p:spPr>
            <a:xfrm>
              <a:off x="0" y="0"/>
              <a:ext cx="4068222" cy="1865662"/>
            </a:xfrm>
            <a:prstGeom prst="roundRect">
              <a:avLst>
                <a:gd name="adj" fmla="val 1844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Text 3"/>
            <p:cNvSpPr txBox="1"/>
            <p:nvPr/>
          </p:nvSpPr>
          <p:spPr>
            <a:xfrm>
              <a:off x="681794" y="158218"/>
              <a:ext cx="1098786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Objective</a:t>
              </a:r>
            </a:p>
          </p:txBody>
        </p:sp>
        <p:sp>
          <p:nvSpPr>
            <p:cNvPr id="237" name="Text 4"/>
            <p:cNvSpPr txBox="1"/>
            <p:nvPr/>
          </p:nvSpPr>
          <p:spPr>
            <a:xfrm>
              <a:off x="236033" y="717251"/>
              <a:ext cx="3787409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Εκπαίδευση ενός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a14:m>
              <a:r>
                <a:t> από την αρχή για την κατηγοριοποίηση των εικόνων εισόδου σε 10 κλάσεις</a:t>
              </a:r>
            </a:p>
          </p:txBody>
        </p:sp>
        <p:pic>
          <p:nvPicPr>
            <p:cNvPr id="238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764" y="65469"/>
              <a:ext cx="512764" cy="52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4" name="Group"/>
          <p:cNvGrpSpPr/>
          <p:nvPr/>
        </p:nvGrpSpPr>
        <p:grpSpPr>
          <a:xfrm>
            <a:off x="6205699" y="2145821"/>
            <a:ext cx="3310522" cy="1865662"/>
            <a:chOff x="0" y="0"/>
            <a:chExt cx="3310521" cy="1865661"/>
          </a:xfrm>
        </p:grpSpPr>
        <p:sp>
          <p:nvSpPr>
            <p:cNvPr id="240" name="Shape 7"/>
            <p:cNvSpPr/>
            <p:nvPr/>
          </p:nvSpPr>
          <p:spPr>
            <a:xfrm>
              <a:off x="0" y="0"/>
              <a:ext cx="3310522" cy="1865662"/>
            </a:xfrm>
            <a:prstGeom prst="roundRect">
              <a:avLst>
                <a:gd name="adj" fmla="val 1844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Text 1"/>
            <p:cNvSpPr txBox="1"/>
            <p:nvPr/>
          </p:nvSpPr>
          <p:spPr>
            <a:xfrm>
              <a:off x="546327" y="154835"/>
              <a:ext cx="850492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Dataset</a:t>
              </a:r>
            </a:p>
          </p:txBody>
        </p:sp>
        <p:sp>
          <p:nvSpPr>
            <p:cNvPr id="242" name="Text 2"/>
            <p:cNvSpPr txBox="1"/>
            <p:nvPr/>
          </p:nvSpPr>
          <p:spPr>
            <a:xfrm>
              <a:off x="165327" y="673112"/>
              <a:ext cx="3105479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40.000 εικόνες εκπαίδευσης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10.000 εικόνες validation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5.000 εικόνες ελέγχου</a:t>
              </a:r>
            </a:p>
          </p:txBody>
        </p:sp>
        <p:pic>
          <p:nvPicPr>
            <p:cNvPr id="243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8135" y="108421"/>
              <a:ext cx="431404" cy="431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Shape 7"/>
          <p:cNvSpPr/>
          <p:nvPr/>
        </p:nvSpPr>
        <p:spPr>
          <a:xfrm>
            <a:off x="6205699" y="4430032"/>
            <a:ext cx="2553374" cy="3565395"/>
          </a:xfrm>
          <a:prstGeom prst="roundRect">
            <a:avLst>
              <a:gd name="adj" fmla="val 1347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Text 3"/>
          <p:cNvSpPr txBox="1"/>
          <p:nvPr/>
        </p:nvSpPr>
        <p:spPr>
          <a:xfrm>
            <a:off x="7083039" y="4570653"/>
            <a:ext cx="62961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47" name="Text 2"/>
          <p:cNvSpPr txBox="1"/>
          <p:nvPr/>
        </p:nvSpPr>
        <p:spPr>
          <a:xfrm>
            <a:off x="6518836" y="5235465"/>
            <a:ext cx="3195073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Python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TensorFlow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Scikit-Learn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Numpy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Matplotlib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Seaborn</a:t>
            </a:r>
          </a:p>
          <a:p>
            <a:pPr marL="170447" indent="-170447">
              <a:lnSpc>
                <a:spcPct val="15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Pandas</a:t>
            </a:r>
          </a:p>
        </p:txBody>
      </p:sp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49886" y="4529443"/>
            <a:ext cx="608805" cy="52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64660" y="5239583"/>
            <a:ext cx="442056" cy="43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98624" y="6447593"/>
            <a:ext cx="374129" cy="37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34486" y="6872746"/>
            <a:ext cx="302402" cy="30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18621" y="5771923"/>
            <a:ext cx="334134" cy="334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669986" y="6155061"/>
            <a:ext cx="431404" cy="233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734486" y="7238308"/>
            <a:ext cx="302402" cy="30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716399" y="7608421"/>
            <a:ext cx="338578" cy="338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7572" t="0" r="12309" b="0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riangle"/>
          <p:cNvSpPr/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9" name="Text 0"/>
          <p:cNvSpPr txBox="1"/>
          <p:nvPr/>
        </p:nvSpPr>
        <p:spPr>
          <a:xfrm>
            <a:off x="444500" y="292100"/>
            <a:ext cx="10603938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SVM for CIFAR-10 - Model and Parameters</a:t>
            </a:r>
          </a:p>
        </p:txBody>
      </p:sp>
      <p:sp>
        <p:nvSpPr>
          <p:cNvPr id="260" name="Ç"/>
          <p:cNvSpPr/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83403" y="2024375"/>
            <a:ext cx="3318907" cy="1791568"/>
            <a:chOff x="0" y="0"/>
            <a:chExt cx="3318906" cy="1791567"/>
          </a:xfrm>
        </p:grpSpPr>
        <p:sp>
          <p:nvSpPr>
            <p:cNvPr id="261" name="Shape 7"/>
            <p:cNvSpPr/>
            <p:nvPr/>
          </p:nvSpPr>
          <p:spPr>
            <a:xfrm>
              <a:off x="0" y="0"/>
              <a:ext cx="3318907" cy="1791568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2" name="Text 2"/>
            <p:cNvSpPr txBox="1"/>
            <p:nvPr/>
          </p:nvSpPr>
          <p:spPr>
            <a:xfrm>
              <a:off x="265765" y="714884"/>
              <a:ext cx="1658951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RBF kernel</a:t>
              </a:r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c = 0.001</a:t>
              </a:r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γ = 0.1</a:t>
              </a:r>
            </a:p>
          </p:txBody>
        </p:sp>
        <p:grpSp>
          <p:nvGrpSpPr>
            <p:cNvPr id="265" name="Group"/>
            <p:cNvGrpSpPr/>
            <p:nvPr/>
          </p:nvGrpSpPr>
          <p:grpSpPr>
            <a:xfrm>
              <a:off x="193157" y="81956"/>
              <a:ext cx="2932593" cy="517127"/>
              <a:chOff x="0" y="0"/>
              <a:chExt cx="2932592" cy="517125"/>
            </a:xfrm>
          </p:grpSpPr>
          <p:sp>
            <p:nvSpPr>
              <p:cNvPr id="263" name="Text 1"/>
              <p:cNvSpPr txBox="1"/>
              <p:nvPr/>
            </p:nvSpPr>
            <p:spPr>
              <a:xfrm>
                <a:off x="580931" y="87462"/>
                <a:ext cx="2351662" cy="342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Model Architecture</a:t>
                </a:r>
              </a:p>
            </p:txBody>
          </p:sp>
          <p:pic>
            <p:nvPicPr>
              <p:cNvPr id="264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00966" cy="5171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"/>
          <p:cNvGrpSpPr/>
          <p:nvPr/>
        </p:nvGrpSpPr>
        <p:grpSpPr>
          <a:xfrm>
            <a:off x="8570173" y="2024375"/>
            <a:ext cx="4350141" cy="1791568"/>
            <a:chOff x="0" y="0"/>
            <a:chExt cx="4350139" cy="1791567"/>
          </a:xfrm>
        </p:grpSpPr>
        <p:sp>
          <p:nvSpPr>
            <p:cNvPr id="267" name="Shape 7"/>
            <p:cNvSpPr/>
            <p:nvPr/>
          </p:nvSpPr>
          <p:spPr>
            <a:xfrm>
              <a:off x="0" y="0"/>
              <a:ext cx="3318907" cy="1791568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Text 4"/>
            <p:cNvSpPr txBox="1"/>
            <p:nvPr/>
          </p:nvSpPr>
          <p:spPr>
            <a:xfrm>
              <a:off x="391678" y="668262"/>
              <a:ext cx="3958462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One vs One Classification</a:t>
              </a:r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Tolerance 0.001</a:t>
              </a:r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60 maximum iterations</a:t>
              </a:r>
            </a:p>
          </p:txBody>
        </p:sp>
        <p:grpSp>
          <p:nvGrpSpPr>
            <p:cNvPr id="271" name="Group"/>
            <p:cNvGrpSpPr/>
            <p:nvPr/>
          </p:nvGrpSpPr>
          <p:grpSpPr>
            <a:xfrm>
              <a:off x="95804" y="64549"/>
              <a:ext cx="1885821" cy="1339037"/>
              <a:chOff x="0" y="0"/>
              <a:chExt cx="1885820" cy="1339035"/>
            </a:xfrm>
          </p:grpSpPr>
          <p:sp>
            <p:nvSpPr>
              <p:cNvPr id="269" name="Text 3"/>
              <p:cNvSpPr/>
              <p:nvPr/>
            </p:nvSpPr>
            <p:spPr>
              <a:xfrm>
                <a:off x="615820" y="6903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Hyperparameters</a:t>
                </a:r>
              </a:p>
            </p:txBody>
          </p:sp>
          <p:pic>
            <p:nvPicPr>
              <p:cNvPr id="270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40959" cy="4766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73" name="Shape 7"/>
          <p:cNvSpPr/>
          <p:nvPr/>
        </p:nvSpPr>
        <p:spPr>
          <a:xfrm>
            <a:off x="4797375" y="4469131"/>
            <a:ext cx="5143593" cy="2213626"/>
          </a:xfrm>
          <a:prstGeom prst="roundRect">
            <a:avLst>
              <a:gd name="adj" fmla="val 1554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Text 4"/>
          <p:cNvSpPr txBox="1"/>
          <p:nvPr/>
        </p:nvSpPr>
        <p:spPr>
          <a:xfrm>
            <a:off x="5214163" y="5314427"/>
            <a:ext cx="4670505" cy="145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5-fold cross validation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Κανονικοποίηση τιμών πίξελ σε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Τιμές πίξελ μ = 0, </a:t>
            </a:r>
            <a14:m>
              <m:oMath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PCA με διατήρηση του 90% της πληροφορίας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5045622" y="4638078"/>
            <a:ext cx="2004357" cy="1379781"/>
            <a:chOff x="0" y="0"/>
            <a:chExt cx="2004356" cy="1379779"/>
          </a:xfrm>
        </p:grpSpPr>
        <p:sp>
          <p:nvSpPr>
            <p:cNvPr id="275" name="Text 3"/>
            <p:cNvSpPr/>
            <p:nvPr/>
          </p:nvSpPr>
          <p:spPr>
            <a:xfrm>
              <a:off x="734356" y="10977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Workflow</a:t>
              </a:r>
            </a:p>
          </p:txBody>
        </p:sp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9475" cy="558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5" name="Group"/>
          <p:cNvGrpSpPr/>
          <p:nvPr/>
        </p:nvGrpSpPr>
        <p:grpSpPr>
          <a:xfrm>
            <a:off x="10487934" y="4674789"/>
            <a:ext cx="3804416" cy="2011067"/>
            <a:chOff x="0" y="0"/>
            <a:chExt cx="3804415" cy="2011065"/>
          </a:xfrm>
        </p:grpSpPr>
        <p:sp>
          <p:nvSpPr>
            <p:cNvPr id="278" name="Shape 7"/>
            <p:cNvSpPr/>
            <p:nvPr/>
          </p:nvSpPr>
          <p:spPr>
            <a:xfrm>
              <a:off x="0" y="0"/>
              <a:ext cx="3694037" cy="2011066"/>
            </a:xfrm>
            <a:prstGeom prst="roundRect">
              <a:avLst>
                <a:gd name="adj" fmla="val 171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Text 2"/>
            <p:cNvSpPr txBox="1"/>
            <p:nvPr/>
          </p:nvSpPr>
          <p:spPr>
            <a:xfrm>
              <a:off x="224998" y="952542"/>
              <a:ext cx="3579418" cy="925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Εκπαιδεύτηκαν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552</m:t>
                  </m:r>
                </m:oMath>
              </a14:m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a14:m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Ελέγχθηκαν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</m:t>
                  </m:r>
                </m:oMath>
              </a14:m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είδη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</m:oMath>
              </a14:m>
              <a:endParaRPr sz="1849"/>
            </a:p>
          </p:txBody>
        </p:sp>
        <p:grpSp>
          <p:nvGrpSpPr>
            <p:cNvPr id="282" name="Group"/>
            <p:cNvGrpSpPr/>
            <p:nvPr/>
          </p:nvGrpSpPr>
          <p:grpSpPr>
            <a:xfrm>
              <a:off x="224998" y="178782"/>
              <a:ext cx="1963673" cy="1445385"/>
              <a:chOff x="0" y="0"/>
              <a:chExt cx="1963671" cy="1445384"/>
            </a:xfrm>
          </p:grpSpPr>
          <p:sp>
            <p:nvSpPr>
              <p:cNvPr id="280" name="Text 1"/>
              <p:cNvSpPr/>
              <p:nvPr/>
            </p:nvSpPr>
            <p:spPr>
              <a:xfrm>
                <a:off x="693671" y="17538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Development</a:t>
                </a:r>
              </a:p>
            </p:txBody>
          </p:sp>
          <p:pic>
            <p:nvPicPr>
              <p:cNvPr id="281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665086" cy="5837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3" name="pasted-movie.png" descr="pasted-movi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6140" y="952542"/>
              <a:ext cx="407465" cy="4119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sted-movie.png" descr="pasted-movi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3719" y="1524770"/>
              <a:ext cx="312308" cy="33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7572" t="0" r="12309" b="0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riangle"/>
          <p:cNvSpPr/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9" name="Text 0"/>
          <p:cNvSpPr txBox="1"/>
          <p:nvPr/>
        </p:nvSpPr>
        <p:spPr>
          <a:xfrm>
            <a:off x="446641" y="294642"/>
            <a:ext cx="10507044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SVM for CIFAR-10 - Results and Performance</a:t>
            </a:r>
          </a:p>
        </p:txBody>
      </p:sp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8718" y="4396567"/>
            <a:ext cx="3853157" cy="3140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78100" y="4396567"/>
            <a:ext cx="3910714" cy="314017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 2"/>
          <p:cNvSpPr txBox="1"/>
          <p:nvPr/>
        </p:nvSpPr>
        <p:spPr>
          <a:xfrm>
            <a:off x="6978371" y="7491370"/>
            <a:ext cx="6660069" cy="31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1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Heatmap της ευστοχίας της μηχανής για διάφορες τιμές των παραμέτρων χωρίς εφαρμογή PCA</a:t>
            </a:r>
          </a:p>
        </p:txBody>
      </p:sp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82109" y="1391752"/>
            <a:ext cx="2852592" cy="250915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 2"/>
          <p:cNvSpPr txBox="1"/>
          <p:nvPr/>
        </p:nvSpPr>
        <p:spPr>
          <a:xfrm>
            <a:off x="9090570" y="3807702"/>
            <a:ext cx="2435670" cy="41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800"/>
              </a:lnSpc>
              <a:defRPr sz="11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Confusion Matrix με εφαρμογή PCA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549915" y="1192558"/>
            <a:ext cx="6128802" cy="1423246"/>
            <a:chOff x="0" y="0"/>
            <a:chExt cx="6128800" cy="1423245"/>
          </a:xfrm>
        </p:grpSpPr>
        <p:sp>
          <p:nvSpPr>
            <p:cNvPr id="295" name="Shape 7"/>
            <p:cNvSpPr/>
            <p:nvPr/>
          </p:nvSpPr>
          <p:spPr>
            <a:xfrm>
              <a:off x="0" y="0"/>
              <a:ext cx="6128801" cy="1036505"/>
            </a:xfrm>
            <a:prstGeom prst="roundRect">
              <a:avLst>
                <a:gd name="adj" fmla="val 3318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Text 2"/>
            <p:cNvSpPr txBox="1"/>
            <p:nvPr/>
          </p:nvSpPr>
          <p:spPr>
            <a:xfrm>
              <a:off x="283025" y="581879"/>
              <a:ext cx="5770564" cy="341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r"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Το SVM μοντέλο είχε επίτευξη ευστοχίας ελέγχου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36.91</m:t>
                  </m:r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a14:m>
            </a:p>
          </p:txBody>
        </p:sp>
        <p:grpSp>
          <p:nvGrpSpPr>
            <p:cNvPr id="299" name="Group"/>
            <p:cNvGrpSpPr/>
            <p:nvPr/>
          </p:nvGrpSpPr>
          <p:grpSpPr>
            <a:xfrm>
              <a:off x="90227" y="115866"/>
              <a:ext cx="1714987" cy="1307380"/>
              <a:chOff x="0" y="0"/>
              <a:chExt cx="1714985" cy="1307378"/>
            </a:xfrm>
          </p:grpSpPr>
          <p:sp>
            <p:nvSpPr>
              <p:cNvPr id="297" name="Text 1"/>
              <p:cNvSpPr/>
              <p:nvPr/>
            </p:nvSpPr>
            <p:spPr>
              <a:xfrm>
                <a:off x="444985" y="3737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Accuracy</a:t>
                </a:r>
              </a:p>
            </p:txBody>
          </p:sp>
          <p:pic>
            <p:nvPicPr>
              <p:cNvPr id="298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413335" cy="4133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06" name="Group"/>
          <p:cNvGrpSpPr/>
          <p:nvPr/>
        </p:nvGrpSpPr>
        <p:grpSpPr>
          <a:xfrm>
            <a:off x="1190006" y="2350331"/>
            <a:ext cx="6372022" cy="1396713"/>
            <a:chOff x="0" y="0"/>
            <a:chExt cx="6372021" cy="1396711"/>
          </a:xfrm>
        </p:grpSpPr>
        <p:sp>
          <p:nvSpPr>
            <p:cNvPr id="301" name="Shape 7"/>
            <p:cNvSpPr/>
            <p:nvPr/>
          </p:nvSpPr>
          <p:spPr>
            <a:xfrm>
              <a:off x="0" y="0"/>
              <a:ext cx="5934228" cy="1238419"/>
            </a:xfrm>
            <a:prstGeom prst="roundRect">
              <a:avLst>
                <a:gd name="adj" fmla="val 277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Text 4"/>
            <p:cNvSpPr txBox="1"/>
            <p:nvPr/>
          </p:nvSpPr>
          <p:spPr>
            <a:xfrm>
              <a:off x="437794" y="493870"/>
              <a:ext cx="5934228" cy="697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Συνολικός Χρόνος Εκπαίδευσης: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34</m:t>
                  </m:r>
                </m:oMath>
              </a14:m>
              <a:r>
                <a:t> ώρες</a:t>
              </a:r>
            </a:p>
            <a:p>
              <a:pPr lvl="1">
                <a:lnSpc>
                  <a:spcPts val="2800"/>
                </a:lnSpc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   Χρόνος Εκπαίδευσης Τελικού Μοντέλου: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504C49"/>
                      </a:solidFill>
                      <a:latin typeface="Cambria Math" panose="02040503050406030204" pitchFamily="18" charset="0"/>
                    </a:rPr>
                    <m:t>7</m:t>
                  </m:r>
                </m:oMath>
              </a14:m>
              <a:r>
                <a:t> λεπτά</a:t>
              </a:r>
            </a:p>
          </p:txBody>
        </p:sp>
        <p:grpSp>
          <p:nvGrpSpPr>
            <p:cNvPr id="305" name="Group"/>
            <p:cNvGrpSpPr/>
            <p:nvPr/>
          </p:nvGrpSpPr>
          <p:grpSpPr>
            <a:xfrm>
              <a:off x="17480" y="89332"/>
              <a:ext cx="1773431" cy="1307380"/>
              <a:chOff x="0" y="0"/>
              <a:chExt cx="1773429" cy="1307378"/>
            </a:xfrm>
          </p:grpSpPr>
          <p:sp>
            <p:nvSpPr>
              <p:cNvPr id="303" name="Text 3"/>
              <p:cNvSpPr/>
              <p:nvPr/>
            </p:nvSpPr>
            <p:spPr>
              <a:xfrm>
                <a:off x="503429" y="3737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Training Time</a:t>
                </a:r>
              </a:p>
            </p:txBody>
          </p:sp>
          <p:pic>
            <p:nvPicPr>
              <p:cNvPr id="304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413335" cy="4133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07" name="Ç"/>
          <p:cNvSpPr/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 0"/>
          <p:cNvSpPr txBox="1"/>
          <p:nvPr/>
        </p:nvSpPr>
        <p:spPr>
          <a:xfrm>
            <a:off x="457293" y="365335"/>
            <a:ext cx="8229416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Arithmetic Output Prediction with Image Generation - Overview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4305877" y="2242557"/>
            <a:ext cx="3341490" cy="1584602"/>
            <a:chOff x="0" y="0"/>
            <a:chExt cx="3341489" cy="1584601"/>
          </a:xfrm>
        </p:grpSpPr>
        <p:sp>
          <p:nvSpPr>
            <p:cNvPr id="310" name="Shape 7"/>
            <p:cNvSpPr/>
            <p:nvPr/>
          </p:nvSpPr>
          <p:spPr>
            <a:xfrm>
              <a:off x="0" y="0"/>
              <a:ext cx="3310522" cy="1584602"/>
            </a:xfrm>
            <a:prstGeom prst="roundRect">
              <a:avLst>
                <a:gd name="adj" fmla="val 2171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Text 2"/>
            <p:cNvSpPr txBox="1"/>
            <p:nvPr/>
          </p:nvSpPr>
          <p:spPr>
            <a:xfrm>
              <a:off x="236011" y="683067"/>
              <a:ext cx="3105479" cy="694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Ελαχιστοποίηση Συνολικής Απώλειας </a:t>
              </a:r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47385" y="129347"/>
              <a:ext cx="1764011" cy="1270001"/>
              <a:chOff x="0" y="0"/>
              <a:chExt cx="1764009" cy="1270000"/>
            </a:xfrm>
          </p:grpSpPr>
          <p:sp>
            <p:nvSpPr>
              <p:cNvPr id="312" name="Text 3"/>
              <p:cNvSpPr/>
              <p:nvPr/>
            </p:nvSpPr>
            <p:spPr>
              <a:xfrm>
                <a:off x="494009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lnSpc>
                    <a:spcPts val="2700"/>
                  </a:lnSpc>
                  <a:defRPr sz="2200">
                    <a:solidFill>
                      <a:srgbClr val="201B18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pPr/>
                <a:r>
                  <a:t>Metrics</a:t>
                </a:r>
              </a:p>
            </p:txBody>
          </p:sp>
          <p:pic>
            <p:nvPicPr>
              <p:cNvPr id="313" name="IMG_7313.PNG" descr="IMG_731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38577" cy="338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Ç"/>
          <p:cNvSpPr/>
          <p:nvPr/>
        </p:nvSpPr>
        <p:spPr>
          <a:xfrm rot="16200000">
            <a:off x="2723186" y="4800445"/>
            <a:ext cx="13209984" cy="382958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  <p:sp>
        <p:nvSpPr>
          <p:cNvPr id="318" name="Shape 7"/>
          <p:cNvSpPr/>
          <p:nvPr/>
        </p:nvSpPr>
        <p:spPr>
          <a:xfrm>
            <a:off x="319007" y="5024154"/>
            <a:ext cx="4290339" cy="2593359"/>
          </a:xfrm>
          <a:prstGeom prst="roundRect">
            <a:avLst>
              <a:gd name="adj" fmla="val 1326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Text 4"/>
          <p:cNvSpPr txBox="1"/>
          <p:nvPr/>
        </p:nvSpPr>
        <p:spPr>
          <a:xfrm>
            <a:off x="570472" y="5736148"/>
            <a:ext cx="3787409" cy="1760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Εκπαίδευση ενός </a:t>
            </a:r>
            <a14:m>
              <m:oMath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800" i="1">
                    <a:solidFill>
                      <a:srgbClr val="504C49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Δικτύου από την αρχή για την κατασκευή εικόνων τύπου MNIST που αντιστοιχούν σε αποτελέσματα αριθμητικών πράξεων</a:t>
            </a:r>
          </a:p>
        </p:txBody>
      </p:sp>
      <p:sp>
        <p:nvSpPr>
          <p:cNvPr id="320" name="Text 3"/>
          <p:cNvSpPr txBox="1"/>
          <p:nvPr/>
        </p:nvSpPr>
        <p:spPr>
          <a:xfrm>
            <a:off x="1016232" y="5177115"/>
            <a:ext cx="1098787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Objective</a:t>
            </a:r>
          </a:p>
        </p:txBody>
      </p:sp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554" y="5084366"/>
            <a:ext cx="512763" cy="52407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7"/>
          <p:cNvSpPr/>
          <p:nvPr/>
        </p:nvSpPr>
        <p:spPr>
          <a:xfrm>
            <a:off x="361075" y="2272763"/>
            <a:ext cx="3660002" cy="2229777"/>
          </a:xfrm>
          <a:prstGeom prst="roundRect">
            <a:avLst>
              <a:gd name="adj" fmla="val 1543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Text 2"/>
          <p:cNvSpPr txBox="1"/>
          <p:nvPr/>
        </p:nvSpPr>
        <p:spPr>
          <a:xfrm>
            <a:off x="600201" y="2956462"/>
            <a:ext cx="3265137" cy="1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100.000 εικόνες αριθμών (50.000 ζευγάρια)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50.000 εικόνες τελεστών (12.500 για κάθε πράξη)</a:t>
            </a:r>
          </a:p>
        </p:txBody>
      </p:sp>
      <p:sp>
        <p:nvSpPr>
          <p:cNvPr id="324" name="Text 1"/>
          <p:cNvSpPr txBox="1"/>
          <p:nvPr/>
        </p:nvSpPr>
        <p:spPr>
          <a:xfrm>
            <a:off x="981201" y="2438185"/>
            <a:ext cx="850491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Dataset</a:t>
            </a:r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2338" y="2391772"/>
            <a:ext cx="431404" cy="43140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7"/>
          <p:cNvSpPr/>
          <p:nvPr/>
        </p:nvSpPr>
        <p:spPr>
          <a:xfrm>
            <a:off x="5000019" y="4206145"/>
            <a:ext cx="3157739" cy="3847100"/>
          </a:xfrm>
          <a:prstGeom prst="roundRect">
            <a:avLst>
              <a:gd name="adj" fmla="val 1089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Text 2"/>
          <p:cNvSpPr txBox="1"/>
          <p:nvPr/>
        </p:nvSpPr>
        <p:spPr>
          <a:xfrm>
            <a:off x="5389083" y="5006347"/>
            <a:ext cx="3105478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Python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Keras Deep Learning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DeepLake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Numpy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Matplotlib</a:t>
            </a:r>
          </a:p>
          <a:p>
            <a:pPr marL="170447" indent="-170447">
              <a:lnSpc>
                <a:spcPct val="2000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OpenCV</a:t>
            </a:r>
          </a:p>
        </p:txBody>
      </p:sp>
      <p:sp>
        <p:nvSpPr>
          <p:cNvPr id="328" name="Text 3"/>
          <p:cNvSpPr txBox="1"/>
          <p:nvPr/>
        </p:nvSpPr>
        <p:spPr>
          <a:xfrm>
            <a:off x="5961752" y="4379442"/>
            <a:ext cx="629619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201B18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Tools</a:t>
            </a:r>
          </a:p>
        </p:txBody>
      </p:sp>
      <p:pic>
        <p:nvPicPr>
          <p:cNvPr id="329" name="PNG image.PNG" descr="PNG 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69932" y="5601691"/>
            <a:ext cx="338138" cy="3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0" t="0" r="79299" b="0"/>
          <a:stretch>
            <a:fillRect/>
          </a:stretch>
        </p:blipFill>
        <p:spPr>
          <a:xfrm>
            <a:off x="5569872" y="6021243"/>
            <a:ext cx="368380" cy="457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01074" y="7554963"/>
            <a:ext cx="450454" cy="450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89958" y="4302667"/>
            <a:ext cx="608804" cy="52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32995" y="5062014"/>
            <a:ext cx="442056" cy="43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526448" y="6575992"/>
            <a:ext cx="425106" cy="43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9712" y="7116378"/>
            <a:ext cx="338577" cy="338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riangle"/>
          <p:cNvSpPr/>
          <p:nvPr/>
        </p:nvSpPr>
        <p:spPr>
          <a:xfrm>
            <a:off x="8831729" y="-66899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9" name="Text 0"/>
          <p:cNvSpPr txBox="1"/>
          <p:nvPr/>
        </p:nvSpPr>
        <p:spPr>
          <a:xfrm>
            <a:off x="457200" y="368300"/>
            <a:ext cx="10748786" cy="140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Arithmetic Output Prediction - Model and Parameters</a:t>
            </a:r>
          </a:p>
        </p:txBody>
      </p:sp>
      <p:sp>
        <p:nvSpPr>
          <p:cNvPr id="340" name="Shape 7"/>
          <p:cNvSpPr/>
          <p:nvPr/>
        </p:nvSpPr>
        <p:spPr>
          <a:xfrm>
            <a:off x="7640680" y="1179969"/>
            <a:ext cx="6545789" cy="1942241"/>
          </a:xfrm>
          <a:prstGeom prst="roundRect">
            <a:avLst>
              <a:gd name="adj" fmla="val 1958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Text 2"/>
          <p:cNvSpPr txBox="1"/>
          <p:nvPr/>
        </p:nvSpPr>
        <p:spPr>
          <a:xfrm>
            <a:off x="7822249" y="1833062"/>
            <a:ext cx="6259062" cy="1483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4 Συνελικτικές Στρώσεις με 32, 64, 128, 256 φίλτρα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 Αντίστροφες Συνελικτικές Στρώσεις με 256, 128, 64 φίλτρα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2 Στρώσεις Εξόδου Ψηφίων με Sigmoid activation function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1 Στρώση Εξόδου Τελεστή με Softmax activation function</a:t>
            </a:r>
          </a:p>
        </p:txBody>
      </p:sp>
      <p:grpSp>
        <p:nvGrpSpPr>
          <p:cNvPr id="344" name="Group"/>
          <p:cNvGrpSpPr/>
          <p:nvPr/>
        </p:nvGrpSpPr>
        <p:grpSpPr>
          <a:xfrm>
            <a:off x="7742375" y="1255734"/>
            <a:ext cx="3243051" cy="571872"/>
            <a:chOff x="0" y="0"/>
            <a:chExt cx="3243049" cy="571871"/>
          </a:xfrm>
        </p:grpSpPr>
        <p:sp>
          <p:nvSpPr>
            <p:cNvPr id="342" name="Text 1"/>
            <p:cNvSpPr txBox="1"/>
            <p:nvPr/>
          </p:nvSpPr>
          <p:spPr>
            <a:xfrm>
              <a:off x="642431" y="96721"/>
              <a:ext cx="2600619" cy="3784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Model Architecture</a:t>
              </a:r>
            </a:p>
          </p:txBody>
        </p:sp>
        <p:pic>
          <p:nvPicPr>
            <p:cNvPr id="34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4001" cy="571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Shape 7"/>
          <p:cNvSpPr/>
          <p:nvPr/>
        </p:nvSpPr>
        <p:spPr>
          <a:xfrm>
            <a:off x="276330" y="2314594"/>
            <a:ext cx="4256055" cy="4504474"/>
          </a:xfrm>
          <a:prstGeom prst="roundRect">
            <a:avLst>
              <a:gd name="adj" fmla="val 808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Text 4"/>
          <p:cNvSpPr txBox="1"/>
          <p:nvPr/>
        </p:nvSpPr>
        <p:spPr>
          <a:xfrm>
            <a:off x="425126" y="2981912"/>
            <a:ext cx="3958462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3x3 filter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2x2 pool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ReLU activation function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0.001 Learning Rate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32 Batch Size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Adam Optimizer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12 Epochs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Mean Square Error for Images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Sparse Categorical Crossentropy Loss for Operand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Latent Size 256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Loss Weights for Image Outputs 1 and for Operator Output 2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371605" y="2391071"/>
            <a:ext cx="1885822" cy="1339037"/>
            <a:chOff x="0" y="0"/>
            <a:chExt cx="1885820" cy="1339035"/>
          </a:xfrm>
        </p:grpSpPr>
        <p:sp>
          <p:nvSpPr>
            <p:cNvPr id="347" name="Text 3"/>
            <p:cNvSpPr/>
            <p:nvPr/>
          </p:nvSpPr>
          <p:spPr>
            <a:xfrm>
              <a:off x="615820" y="6903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Hyperparameters</a:t>
              </a:r>
            </a:p>
          </p:txBody>
        </p:sp>
        <p:pic>
          <p:nvPicPr>
            <p:cNvPr id="348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0959" cy="476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0" name="Shape 7"/>
          <p:cNvSpPr/>
          <p:nvPr/>
        </p:nvSpPr>
        <p:spPr>
          <a:xfrm>
            <a:off x="5712510" y="3595710"/>
            <a:ext cx="5733997" cy="2159878"/>
          </a:xfrm>
          <a:prstGeom prst="roundRect">
            <a:avLst>
              <a:gd name="adj" fmla="val 2154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Text 3"/>
          <p:cNvSpPr txBox="1"/>
          <p:nvPr/>
        </p:nvSpPr>
        <p:spPr>
          <a:xfrm>
            <a:off x="5979073" y="4387332"/>
            <a:ext cx="5200871" cy="1619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Κανονικοποίηση τιμών πίξελ σε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Λευκοί Χαρακτήρες σε Μαύρο Φόντο</a:t>
            </a:r>
            <a:endParaRPr sz="1849">
              <a:latin typeface="STIXGeneral-Regular"/>
              <a:ea typeface="STIXGeneral-Regular"/>
              <a:cs typeface="STIXGeneral-Regular"/>
              <a:sym typeface="STIXGeneral-Regular"/>
            </a:endParaRPr>
          </a:p>
          <a:p>
            <a:pPr marL="185436" indent="-185436" defTabSz="12700"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49">
                <a:latin typeface="STIXGeneral-Regular"/>
                <a:ea typeface="STIXGeneral-Regular"/>
                <a:cs typeface="STIXGeneral-Regular"/>
                <a:sym typeface="STIXGeneral-Regular"/>
              </a:rPr>
              <a:t>Προσθήκη Εξόδου Κατηγοριοποίησης Τελεστή για αποφυγή Κυριαρχίας μίας Πράξης</a:t>
            </a:r>
          </a:p>
        </p:txBody>
      </p:sp>
      <p:grpSp>
        <p:nvGrpSpPr>
          <p:cNvPr id="354" name="Group"/>
          <p:cNvGrpSpPr/>
          <p:nvPr/>
        </p:nvGrpSpPr>
        <p:grpSpPr>
          <a:xfrm>
            <a:off x="5851998" y="3612868"/>
            <a:ext cx="2557674" cy="754968"/>
            <a:chOff x="0" y="0"/>
            <a:chExt cx="2557673" cy="754966"/>
          </a:xfrm>
        </p:grpSpPr>
        <p:sp>
          <p:nvSpPr>
            <p:cNvPr id="352" name="Text 3"/>
            <p:cNvSpPr txBox="1"/>
            <p:nvPr/>
          </p:nvSpPr>
          <p:spPr>
            <a:xfrm>
              <a:off x="993332" y="148494"/>
              <a:ext cx="1564342" cy="45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Workflow</a:t>
              </a:r>
            </a:p>
          </p:txBody>
        </p:sp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56777" cy="754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"/>
          <p:cNvGrpSpPr/>
          <p:nvPr/>
        </p:nvGrpSpPr>
        <p:grpSpPr>
          <a:xfrm>
            <a:off x="4857553" y="6034319"/>
            <a:ext cx="4170053" cy="1942241"/>
            <a:chOff x="0" y="0"/>
            <a:chExt cx="4170052" cy="1942240"/>
          </a:xfrm>
        </p:grpSpPr>
        <p:sp>
          <p:nvSpPr>
            <p:cNvPr id="355" name="Shape 7"/>
            <p:cNvSpPr/>
            <p:nvPr/>
          </p:nvSpPr>
          <p:spPr>
            <a:xfrm>
              <a:off x="0" y="0"/>
              <a:ext cx="4170053" cy="1942241"/>
            </a:xfrm>
            <a:prstGeom prst="roundRect">
              <a:avLst>
                <a:gd name="adj" fmla="val 1771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6" name="Text 1"/>
            <p:cNvSpPr txBox="1"/>
            <p:nvPr/>
          </p:nvSpPr>
          <p:spPr>
            <a:xfrm>
              <a:off x="831122" y="304759"/>
              <a:ext cx="1517887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201B18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Development</a:t>
              </a:r>
            </a:p>
          </p:txBody>
        </p:sp>
        <p:sp>
          <p:nvSpPr>
            <p:cNvPr id="357" name="Text 2"/>
            <p:cNvSpPr txBox="1"/>
            <p:nvPr/>
          </p:nvSpPr>
          <p:spPr>
            <a:xfrm>
              <a:off x="193193" y="885150"/>
              <a:ext cx="3958462" cy="908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Εκπαιδεύτηκαν </a:t>
              </a:r>
              <a14:m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22</m:t>
                  </m:r>
                </m:oMath>
              </a14:m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Δίκτυα</a:t>
              </a:r>
              <a:endParaRPr sz="1849">
                <a:latin typeface="STIXGeneral-Regular"/>
                <a:ea typeface="STIXGeneral-Regular"/>
                <a:cs typeface="STIXGeneral-Regular"/>
                <a:sym typeface="STIXGeneral-Regular"/>
              </a:endParaRPr>
            </a:p>
            <a:p>
              <a:pPr marL="185436" indent="-185436" defTabSz="12700">
                <a:lnSpc>
                  <a:spcPct val="150000"/>
                </a:lnSpc>
                <a:buSzPct val="100000"/>
                <a:buChar char="•"/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849">
                  <a:latin typeface="STIXGeneral-Regular"/>
                  <a:ea typeface="STIXGeneral-Regular"/>
                  <a:cs typeface="STIXGeneral-Regular"/>
                  <a:sym typeface="STIXGeneral-Regular"/>
                </a:rPr>
                <a:t>        Ελέγχθηκαν 8 υπερ-παράμετροι </a:t>
              </a:r>
            </a:p>
          </p:txBody>
        </p:sp>
        <p:pic>
          <p:nvPicPr>
            <p:cNvPr id="358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7451" y="129375"/>
              <a:ext cx="665086" cy="583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pasted-movie.png" descr="pasted-movi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8564" y="873450"/>
              <a:ext cx="407465" cy="411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pasted-movie.png" descr="pasted-movi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6142" y="1445677"/>
              <a:ext cx="312309" cy="338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2" name="Ç"/>
          <p:cNvSpPr/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pPr/>
            <a:r>
              <a:t>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